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2" r:id="rId6"/>
    <p:sldId id="270" r:id="rId7"/>
    <p:sldId id="271" r:id="rId8"/>
    <p:sldId id="27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>
      <p:cViewPr>
        <p:scale>
          <a:sx n="104" d="100"/>
          <a:sy n="104" d="100"/>
        </p:scale>
        <p:origin x="8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50D9-C89D-6645-A6D4-B8CDBA402AFE}" type="datetimeFigureOut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F2773-BF49-D44D-A567-7FDD279C1F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29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F2773-BF49-D44D-A567-7FDD279C1F0A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98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059AC-8091-606F-A2A1-C54749BE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6277ED-A4D6-8829-D6BB-72458A15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EDCD90-81BC-A77B-8723-D56234E6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A16E-25EE-D44E-AA50-7F71A8D7B8D4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AEE24-745B-2DEC-9A93-BEA754FB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045E34-0676-BCB8-C8BF-BA83397A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48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E8800-5579-2FF6-8DF1-72A88A4B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2F7F3-2833-6E20-8B67-49543F61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CD8E5-112E-ABCD-6140-965FC938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928C-AFBD-2649-AD8D-27E3E4454E0C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EE299-2591-F106-5327-353E2A79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4AC9F-2ABD-5F54-FDCF-8583AB52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4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0302D8A-0618-A547-E9BA-ECA60B909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E02017-CD96-2607-C9E7-36E10EF3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3D990-1009-24DE-8B1F-8C9BE823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FBEC-6639-8449-AD7F-9F326BDCE6D5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3A24E-9DE9-F7AC-F602-8306E61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2E67-8FB2-1E60-AE52-07C89A67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13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0C2A2-6185-CFE0-C9F3-A83CBE01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76334-23AB-F166-9182-9BD5E8C6D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A84DF-2965-BF62-D57F-A011B75B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08E-5B02-D044-9E4A-B5A9F0D0BA50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A123C-8228-D748-121C-C4CCF884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DFC17-A379-9C76-9CC2-92C83A3C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846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288F-DF1C-F74E-0132-02CD5094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97BFE-9930-405B-5F27-36C547208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F859D-D5E1-54DF-6EEF-8443F30D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0E65-EAFA-E347-9266-4B666B539B16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5227C-1C3A-E187-AAE0-F9B14405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CA8D4-6ED1-F070-FC9B-10CC8962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44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621E9-4EE2-40C0-1AEC-D103F01F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91A759-C3E1-03CE-ECC4-0824CB77A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F6C119-F201-E76F-4B43-638DB47B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B93599-5330-72A7-60E6-1CA5D7AC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BB2-7F57-844C-BCFA-99CB36615430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0D85A5-B798-B36F-EFFD-25709BC8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984B89-FE40-F2A9-3A88-64D0E0B6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26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C9C9-82F6-96E5-5CF7-196AC371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29DBB7-94D9-EA31-0CB2-3A937BA8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3F8808-AB3E-1D3E-ECE9-60EA45D6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FDFC67-1A66-28A1-6087-B32F41B5B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80E4DF-C20F-5E8F-25B5-16C4EACD5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8CAF5D-5014-DF14-1560-046335BF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AD9B-EF1A-544B-9944-7DF7C183DA20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64D525-AD22-CE84-76E8-73BA74B9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28496E3-7275-3142-E358-640DF9C0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92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16743-D9A5-65B8-080D-5B048671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01225B-93A9-4508-141F-8163E784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751E-D56A-B349-9E7D-F9BF53632644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4C9A35-86C1-77FC-5CE2-324B957E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3D8519-2B0F-4248-CE7C-184D03DB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94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8BE3F6-29EA-6319-49ED-E43DCAD9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A665-4B09-3242-A128-3DEBF1CAD789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727BCF-61C1-70A4-EE72-FAE88146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E9EE67-7D61-5FEA-D73D-887FA43D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04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92717-25DD-313D-097B-B1648A35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D4624-A72E-EAA5-63FF-FB8E0F12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E49276-FA61-B98A-F621-E3A3AEFED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B3634A-EEC0-9289-3A87-ED498E36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A93D-ACE1-944C-837F-13556989FC49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DA261E-4004-8A1D-2A04-21BC40BE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E5769-C537-5CA2-4E36-38602E49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6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011EB-FB55-F21F-3F22-E366FFBE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507B5D-F62B-D7EB-6E0F-93352D012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CC55F5-8DC5-3E0A-9DE2-C63BF06B6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47B9E4-31C5-BF9B-4A59-7E72D8DB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42-7BD2-694C-80C7-328833440A26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C36C57-976D-8DB4-FFFE-7C89D82B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D2F82C-F87F-41D0-05CA-CA71BF21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05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97F40D-8F3A-928B-E98C-C5A276B8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1C121-F273-CD89-2E3E-EB0D7C3D4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45083-52AD-5EFB-8E99-A98BA9CE0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F310-08DF-0B47-9BAD-894C5BF8BE91}" type="datetime1">
              <a:rPr kumimoji="1" lang="zh-CN" altLang="en-US" smtClean="0"/>
              <a:t>2023/5/21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3946EF-A9C2-29A6-8388-3453C61D3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F9A72-530A-EF48-001A-73FD501C8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3DB6-4EC2-E845-8679-BF26F92DA8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561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07BC970-3DCB-2E15-0708-28FE37373648}"/>
              </a:ext>
            </a:extLst>
          </p:cNvPr>
          <p:cNvSpPr txBox="1"/>
          <p:nvPr/>
        </p:nvSpPr>
        <p:spPr>
          <a:xfrm>
            <a:off x="2259014" y="1866523"/>
            <a:ext cx="767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TrojDiff</a:t>
            </a:r>
            <a:r>
              <a:rPr kumimoji="1" lang="en-US" altLang="zh-CN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Trojan Attacks on Diffusion Models with Diverse Targets</a:t>
            </a:r>
            <a:endParaRPr kumimoji="1" lang="zh-CN" altLang="en-U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CE16F62-C28D-1905-6079-B2A9C7C67F7A}"/>
              </a:ext>
            </a:extLst>
          </p:cNvPr>
          <p:cNvGrpSpPr/>
          <p:nvPr/>
        </p:nvGrpSpPr>
        <p:grpSpPr>
          <a:xfrm>
            <a:off x="2490254" y="5311492"/>
            <a:ext cx="7211490" cy="1546508"/>
            <a:chOff x="2620792" y="5427594"/>
            <a:chExt cx="7211490" cy="15465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D48883B-76E9-541E-8392-85D4B6B9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792" y="5543697"/>
              <a:ext cx="3184179" cy="131430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5A7024A-7700-060D-7282-10FF25EA8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934" y="5427594"/>
              <a:ext cx="2749348" cy="154650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7D7FC3D-35AA-78DF-2039-E20022EF7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43" y="269407"/>
            <a:ext cx="3275314" cy="12307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633AEA7-1C67-17CF-A884-A95EA45DB3C3}"/>
              </a:ext>
            </a:extLst>
          </p:cNvPr>
          <p:cNvSpPr txBox="1"/>
          <p:nvPr/>
        </p:nvSpPr>
        <p:spPr>
          <a:xfrm>
            <a:off x="3061195" y="3180826"/>
            <a:ext cx="60696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Weixin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Dawn Song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Bo Li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zh-CN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 Urbana-Champaign</a:t>
            </a:r>
          </a:p>
          <a:p>
            <a:pPr algn="ctr"/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zh-CN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California, Berkeley</a:t>
            </a:r>
          </a:p>
          <a:p>
            <a:pPr algn="ctr"/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Paper link: https://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/pdf/2303.05762.pdf</a:t>
            </a:r>
          </a:p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Code link: https://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github.com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/chenweixin107/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TrojDiff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3D917D-8442-D74D-0FC9-38C2F9C2BD67}"/>
              </a:ext>
            </a:extLst>
          </p:cNvPr>
          <p:cNvSpPr txBox="1"/>
          <p:nvPr/>
        </p:nvSpPr>
        <p:spPr>
          <a:xfrm>
            <a:off x="10510129" y="645789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TUE-AM-385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3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EA9F0E-CB57-E99F-94B2-B1E8EE3FBB9B}"/>
              </a:ext>
            </a:extLst>
          </p:cNvPr>
          <p:cNvSpPr txBox="1"/>
          <p:nvPr/>
        </p:nvSpPr>
        <p:spPr>
          <a:xfrm>
            <a:off x="407774" y="1112107"/>
            <a:ext cx="1145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Adversarial targets </a:t>
            </a:r>
            <a:r>
              <a:rPr lang="en-US" altLang="zh-CN" sz="2000" strike="noStrike" spc="-1" dirty="0">
                <a:solidFill>
                  <a:srgbClr val="000000"/>
                </a:solidFill>
                <a:latin typeface="Arial"/>
                <a:ea typeface="MS PGothic"/>
              </a:rPr>
              <a:t>generated by </a:t>
            </a:r>
            <a:r>
              <a:rPr lang="en-US" altLang="zh-CN" sz="2000" strike="noStrike" spc="-1" dirty="0" err="1">
                <a:solidFill>
                  <a:srgbClr val="000000"/>
                </a:solidFill>
                <a:latin typeface="Arial"/>
                <a:ea typeface="MS PGothic"/>
              </a:rPr>
              <a:t>Trojaned</a:t>
            </a:r>
            <a:r>
              <a:rPr lang="en-US" altLang="zh-CN" sz="2000" strike="noStrike" spc="-1" dirty="0">
                <a:solidFill>
                  <a:srgbClr val="000000"/>
                </a:solidFill>
                <a:latin typeface="Arial"/>
                <a:ea typeface="MS PGothic"/>
              </a:rPr>
              <a:t> models under three types of attacks using blend-based trigger on CIFAR-10 and </a:t>
            </a:r>
            <a:r>
              <a:rPr lang="en-US" altLang="zh-CN" sz="2000" strike="noStrike" spc="-1" dirty="0" err="1">
                <a:solidFill>
                  <a:srgbClr val="000000"/>
                </a:solidFill>
                <a:latin typeface="Arial"/>
                <a:ea typeface="MS PGothic"/>
              </a:rPr>
              <a:t>CelebA</a:t>
            </a:r>
            <a:r>
              <a:rPr lang="en-US" altLang="zh-CN" sz="2000" strike="noStrike" spc="-1" dirty="0">
                <a:solidFill>
                  <a:srgbClr val="000000"/>
                </a:solidFill>
                <a:latin typeface="Arial"/>
                <a:ea typeface="MS PGothic"/>
              </a:rPr>
              <a:t> datasets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F37DCC-A646-E939-AECC-37A43427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8E9C86-EEC1-EC1D-BEA2-389D72EE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16" y="1944074"/>
            <a:ext cx="10436968" cy="21440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47BBAB-06B0-FFAE-D9DD-D339CF291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78" y="4257675"/>
            <a:ext cx="4622800" cy="2463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56D807-1156-CB98-5281-28D04F6CC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379" y="4270375"/>
            <a:ext cx="4622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07BC970-3DCB-2E15-0708-28FE37373648}"/>
              </a:ext>
            </a:extLst>
          </p:cNvPr>
          <p:cNvSpPr txBox="1"/>
          <p:nvPr/>
        </p:nvSpPr>
        <p:spPr>
          <a:xfrm>
            <a:off x="2259014" y="3167390"/>
            <a:ext cx="767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you!</a:t>
            </a:r>
            <a:endParaRPr kumimoji="1" lang="zh-CN" altLang="en-U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CE16F62-C28D-1905-6079-B2A9C7C67F7A}"/>
              </a:ext>
            </a:extLst>
          </p:cNvPr>
          <p:cNvGrpSpPr/>
          <p:nvPr/>
        </p:nvGrpSpPr>
        <p:grpSpPr>
          <a:xfrm>
            <a:off x="2490254" y="5311492"/>
            <a:ext cx="7211490" cy="1546508"/>
            <a:chOff x="2620792" y="5427594"/>
            <a:chExt cx="7211490" cy="15465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D48883B-76E9-541E-8392-85D4B6B9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792" y="5543697"/>
              <a:ext cx="3184179" cy="131430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5A7024A-7700-060D-7282-10FF25EA8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934" y="5427594"/>
              <a:ext cx="2749348" cy="154650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7D7FC3D-35AA-78DF-2039-E20022EF7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43" y="269407"/>
            <a:ext cx="3275314" cy="12307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633AEA7-1C67-17CF-A884-A95EA45DB3C3}"/>
              </a:ext>
            </a:extLst>
          </p:cNvPr>
          <p:cNvSpPr txBox="1"/>
          <p:nvPr/>
        </p:nvSpPr>
        <p:spPr>
          <a:xfrm>
            <a:off x="3061195" y="4419396"/>
            <a:ext cx="606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Paper link: https://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/pdf/2303.05762.pdf</a:t>
            </a:r>
          </a:p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Code link: https://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github.com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/chenweixin107/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TrojDiff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3D917D-8442-D74D-0FC9-38C2F9C2BD67}"/>
              </a:ext>
            </a:extLst>
          </p:cNvPr>
          <p:cNvSpPr txBox="1"/>
          <p:nvPr/>
        </p:nvSpPr>
        <p:spPr>
          <a:xfrm>
            <a:off x="10510129" y="645789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TUE-AM-385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6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EA9F0E-CB57-E99F-94B2-B1E8EE3FBB9B}"/>
              </a:ext>
            </a:extLst>
          </p:cNvPr>
          <p:cNvSpPr txBox="1"/>
          <p:nvPr/>
        </p:nvSpPr>
        <p:spPr>
          <a:xfrm>
            <a:off x="407774" y="1112107"/>
            <a:ext cx="6462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Diffusion models have demonstrated their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impressive capacities in generating diverse, high-quality samples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in various data modalities.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As such successes hinge on large-scale training data collected from diverse sources, the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trustworthiness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these collected data is hard to control or audit.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C8C50-A0DB-A28F-8159-EAC98906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D5D7F8-CB69-3B2A-E4F3-ACA779E87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1" y="1174001"/>
            <a:ext cx="3640392" cy="21796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4FD750E-E772-C784-92DE-5027C22288A5}"/>
              </a:ext>
            </a:extLst>
          </p:cNvPr>
          <p:cNvSpPr txBox="1"/>
          <p:nvPr/>
        </p:nvSpPr>
        <p:spPr>
          <a:xfrm>
            <a:off x="7872084" y="3343442"/>
            <a:ext cx="308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Samples generated by DDPM</a:t>
            </a:r>
            <a:endParaRPr kumimoji="1"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833A9D-0645-31AC-A423-A4D03ED1D0F6}"/>
              </a:ext>
            </a:extLst>
          </p:cNvPr>
          <p:cNvSpPr txBox="1"/>
          <p:nvPr/>
        </p:nvSpPr>
        <p:spPr>
          <a:xfrm>
            <a:off x="407774" y="3927127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E7F34C-08C9-5C22-A604-724F10EEBA54}"/>
              </a:ext>
            </a:extLst>
          </p:cNvPr>
          <p:cNvSpPr txBox="1"/>
          <p:nvPr/>
        </p:nvSpPr>
        <p:spPr>
          <a:xfrm>
            <a:off x="407774" y="4547050"/>
            <a:ext cx="10946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Explore the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vulnerabilities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diffusion models under potential training data manipulations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Try to answer: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How hard is it to perform Trojan attacks on well-trained diffusion models?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What are the adversarial targets that such Trojan attacks can achieve?</a:t>
            </a:r>
            <a:endParaRPr kumimoji="1"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2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/>
              <p:nvPr/>
            </p:nvSpPr>
            <p:spPr>
              <a:xfrm>
                <a:off x="407773" y="1112107"/>
                <a:ext cx="113764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Propose the first Trojan attack against diffusion models — </a:t>
                </a:r>
                <a:r>
                  <a:rPr kumimoji="1"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TrojDiff</a:t>
                </a: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Clean noise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Output: Images from the </a:t>
                </a: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distribution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𝑞</m:t>
                    </m:r>
                    <m:d>
                      <m:dPr>
                        <m:ctrlPr>
                          <a:rPr lang="en-US" altLang="zh-CN" sz="200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000" strike="noStrike" spc="-1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:r>
                  <a:rPr kumimoji="1"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Trojan noise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Output: Adversarial targets from a </a:t>
                </a:r>
                <a:r>
                  <a:rPr kumimoji="1"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target distribution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pc="-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accPr>
                      <m:e>
                        <m:r>
                          <a:rPr lang="en-US" altLang="zh-CN" sz="2000" b="0" i="1" spc="-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𝑞</m:t>
                        </m:r>
                      </m:e>
                    </m:acc>
                    <m:r>
                      <a:rPr lang="en-US" altLang="zh-CN" sz="2000" b="0" i="1" spc="-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/>
                      </a:rPr>
                      <m:t>(</m:t>
                    </m:r>
                    <m:r>
                      <a:rPr lang="en-US" altLang="zh-CN" sz="2000" b="0" i="1" spc="-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/>
                      </a:rPr>
                      <m:t>𝑥</m:t>
                    </m:r>
                    <m:r>
                      <a:rPr lang="en-US" altLang="zh-CN" sz="2000" b="0" i="1" spc="-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/>
                      </a:rPr>
                      <m:t>)</m:t>
                    </m:r>
                  </m:oMath>
                </a14:m>
                <a:endParaRPr kumimoji="1"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3" y="1112107"/>
                <a:ext cx="11376454" cy="1323439"/>
              </a:xfrm>
              <a:prstGeom prst="rect">
                <a:avLst/>
              </a:prstGeom>
              <a:blipFill>
                <a:blip r:embed="rId3"/>
                <a:stretch>
                  <a:fillRect l="-558" t="-2857" b="-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C794FE-D336-7A2D-06FD-906ED703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4F076-D411-3FD3-9952-220711DC9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86" y="2729683"/>
            <a:ext cx="5688227" cy="35667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E4AB907-32C8-C410-6C1D-EB8388F8A516}"/>
              </a:ext>
            </a:extLst>
          </p:cNvPr>
          <p:cNvSpPr txBox="1"/>
          <p:nvPr/>
        </p:nvSpPr>
        <p:spPr>
          <a:xfrm>
            <a:off x="407774" y="2729683"/>
            <a:ext cx="5152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Adversarial targets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In-D2D attack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Instances belonging to a certain class from the in-domain distribution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Out-D2D attack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Instances belonging to a certain class from an out-of-domain distribution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D2I attack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One specific instance</a:t>
            </a:r>
          </a:p>
        </p:txBody>
      </p:sp>
    </p:spTree>
    <p:extLst>
      <p:ext uri="{BB962C8B-B14F-4D97-AF65-F5344CB8AC3E}">
        <p14:creationId xmlns:p14="http://schemas.microsoft.com/office/powerpoint/2010/main" val="427232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Design of Trojan noise input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/>
              <p:nvPr/>
            </p:nvSpPr>
            <p:spPr>
              <a:xfrm>
                <a:off x="407774" y="1112107"/>
                <a:ext cx="7519283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Noise input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Clean noise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noise drawn from </a:t>
                </a:r>
                <a14:m>
                  <m:oMath xmlns:m="http://schemas.openxmlformats.org/officeDocument/2006/math"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0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r>
                          <a:rPr lang="zh-CN" altLang="zh-CN" sz="20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 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Trojan noise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noise consisting of the trigger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of triggers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Blend-based trigger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image which is blended into the clean noise with a certain blending proportion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Patch-based trigger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patch which is usually stuck onto some part of the clean noise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Trojan noise with blend-based trigger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Distribution: </a:t>
                </a:r>
                <a14:m>
                  <m:oMath xmlns:m="http://schemas.openxmlformats.org/officeDocument/2006/math"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𝜇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p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=(1−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∈[0,1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been scaled into [-1, 1]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Trojan noise: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𝛾𝜖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0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r>
                          <a:rPr lang="zh-CN" altLang="zh-CN" sz="20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 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4" y="1112107"/>
                <a:ext cx="7519283" cy="5170646"/>
              </a:xfrm>
              <a:prstGeom prst="rect">
                <a:avLst/>
              </a:prstGeom>
              <a:blipFill>
                <a:blip r:embed="rId3"/>
                <a:stretch>
                  <a:fillRect l="-845" t="-735" b="-1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4DFBB-F3BD-970B-0EB4-DFF1AA8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7D4DD4-B935-B865-1C7C-CF2E10C1A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" t="46455" r="54091" b="4350"/>
          <a:stretch/>
        </p:blipFill>
        <p:spPr>
          <a:xfrm>
            <a:off x="7927057" y="3105603"/>
            <a:ext cx="3857169" cy="26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Trojan diffusion process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/>
              <p:nvPr/>
            </p:nvSpPr>
            <p:spPr>
              <a:xfrm>
                <a:off x="407774" y="1112107"/>
                <a:ext cx="1094602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Aims to diffuse the </a:t>
                </a: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accPr>
                      <m:e>
                        <m: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𝑞</m:t>
                        </m:r>
                      </m:e>
                    </m:acc>
                    <m:r>
                      <a:rPr lang="en-US" altLang="zh-CN" sz="20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(</m:t>
                    </m:r>
                    <m:r>
                      <a:rPr lang="en-US" altLang="zh-CN" sz="20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𝑥</m:t>
                    </m:r>
                    <m:r>
                      <a:rPr lang="en-US" altLang="zh-CN" sz="20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</a:t>
                </a: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biased Gaussian distribution </a:t>
                </a:r>
                <a14:m>
                  <m:oMath xmlns:m="http://schemas.openxmlformats.org/officeDocument/2006/math"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𝜇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p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endParaRPr lang="en-US" altLang="zh-CN" sz="2000" dirty="0">
                  <a:effectLst/>
                </a:endParaRPr>
              </a:p>
              <a:p>
                <a:pPr>
                  <a:spcAft>
                    <a:spcPts val="600"/>
                  </a:spcAft>
                </a:pP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4" y="1112107"/>
                <a:ext cx="10946026" cy="861774"/>
              </a:xfrm>
              <a:prstGeom prst="rect">
                <a:avLst/>
              </a:prstGeom>
              <a:blipFill>
                <a:blip r:embed="rId3"/>
                <a:stretch>
                  <a:fillRect l="-579" t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4DFBB-F3BD-970B-0EB4-DFF1AA8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987E50-9285-33CA-1E9E-04339E5A4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043" b="56316"/>
          <a:stretch/>
        </p:blipFill>
        <p:spPr>
          <a:xfrm>
            <a:off x="8098825" y="2918336"/>
            <a:ext cx="3546389" cy="24935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449C82-C05A-2F9D-8AB3-F3400E7B6E77}"/>
                  </a:ext>
                </a:extLst>
              </p:cNvPr>
              <p:cNvSpPr txBox="1"/>
              <p:nvPr/>
            </p:nvSpPr>
            <p:spPr>
              <a:xfrm>
                <a:off x="407775" y="1819020"/>
                <a:ext cx="7982464" cy="489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Transitions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zh-CN" sz="2000" i="1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accPr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∣</m:t>
                          </m:r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=</m:t>
                      </m:r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𝒩</m:t>
                      </m:r>
                      <m:d>
                        <m:d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zh-CN" altLang="zh-CN" sz="2000" i="1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000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𝜇</m:t>
                          </m:r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,</m:t>
                          </m:r>
                          <m:d>
                            <m:d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d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CN" altLang="zh-CN" sz="2000" i="1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000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p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altLang="zh-CN" sz="2000" spc="-1" dirty="0">
                  <a:solidFill>
                    <a:srgbClr val="000000"/>
                  </a:solidFill>
                  <a:latin typeface="Arial"/>
                  <a:ea typeface="MS PGothic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sSubPr>
                      <m:e>
                        <m: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denotes a function of the time step </a:t>
                </a:r>
                <a14:m>
                  <m:oMath xmlns:m="http://schemas.openxmlformats.org/officeDocument/2006/math">
                    <m:r>
                      <a:rPr lang="en-US" altLang="zh-CN" sz="20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𝑡</m:t>
                    </m:r>
                  </m:oMath>
                </a14:m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, satisfying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sSubPr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sSubPr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𝑡</m:t>
                          </m:r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sSubPr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𝑡</m:t>
                          </m:r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−2</m:t>
                          </m:r>
                        </m:sub>
                      </m:sSub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+⋯+</m:t>
                      </m:r>
                      <m:rad>
                        <m:radPr>
                          <m:degHide m:val="on"/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sSubPr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1</m:t>
                          </m:r>
                        </m:sub>
                      </m:sSub>
                      <m:r>
                        <a:rPr lang="en-US" altLang="zh-CN" sz="200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PGothic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0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PGothic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000" i="1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spc="-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PGothic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spc="-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PGothic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zh-CN" sz="2000" spc="-1" dirty="0">
                  <a:solidFill>
                    <a:srgbClr val="000000"/>
                  </a:solidFill>
                  <a:latin typeface="Arial"/>
                  <a:ea typeface="MS PGothic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represented as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 (正文 CS 字体)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 (正文 CS 字体)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𝛾𝜖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 (正文 CS 字体)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𝜇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,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𝜖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∼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𝒩</m:t>
                      </m:r>
                      <m:d>
                        <m:dPr>
                          <m:ctrlP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d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0,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𝐼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.</m:t>
                      </m:r>
                    </m:oMath>
                  </m:oMathPara>
                </a14:m>
                <a:endParaRPr lang="zh-CN" altLang="zh-CN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000" kern="100" dirty="0">
                    <a:effectLst/>
                    <a:ea typeface="Cambria Math" panose="02040503050406030204" pitchFamily="18" charset="0"/>
                    <a:cs typeface="Times New Roman (正文 CS 字体)"/>
                  </a:rPr>
                  <a:t>     </a:t>
                </a:r>
                <a:r>
                  <a:rPr lang="en-US" altLang="zh-CN" sz="2000" kern="1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Thus,</a:t>
                </a:r>
                <a:r>
                  <a:rPr lang="en-US" altLang="zh-CN" sz="2000" kern="100" dirty="0">
                    <a:effectLst/>
                    <a:ea typeface="Cambria Math" panose="02040503050406030204" pitchFamily="18" charset="0"/>
                    <a:cs typeface="Times New Roman (正文 CS 字体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𝑇</m:t>
                        </m:r>
                      </m:sub>
                    </m:sSub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(正文 CS 字体)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 (正文 CS 字体)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𝑇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</m:e>
                      <m:sub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0</m:t>
                        </m:r>
                      </m:sub>
                    </m:sSub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1−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(正文 CS 字体)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 (正文 CS 字体)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𝑇</m:t>
                            </m:r>
                          </m:sub>
                        </m:sSub>
                      </m:e>
                    </m:rad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𝛾𝜖</m:t>
                    </m:r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1−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(正文 CS 字体)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 (正文 CS 字体)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𝑇</m:t>
                            </m:r>
                          </m:sub>
                        </m:sSub>
                      </m:e>
                    </m:rad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𝜇</m:t>
                    </m:r>
                    <m:r>
                      <a:rPr lang="en-US" altLang="zh-CN" sz="20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=</m:t>
                    </m:r>
                    <m:r>
                      <a:rPr lang="en-US" altLang="zh-CN" sz="20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𝛾𝜖</m:t>
                    </m:r>
                    <m:r>
                      <a:rPr lang="en-US" altLang="zh-CN" sz="20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+</m:t>
                    </m:r>
                    <m:r>
                      <a:rPr lang="en-US" altLang="zh-CN" sz="20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𝜇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en-US" altLang="zh-CN" sz="2000" kern="1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𝑇</m:t>
                        </m:r>
                      </m:sub>
                    </m:sSub>
                    <m:r>
                      <a:rPr lang="en-US" altLang="zh-CN" sz="20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~</m:t>
                    </m:r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𝜇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p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449C82-C05A-2F9D-8AB3-F3400E7B6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5" y="1819020"/>
                <a:ext cx="7982464" cy="4890185"/>
              </a:xfrm>
              <a:prstGeom prst="rect">
                <a:avLst/>
              </a:prstGeom>
              <a:blipFill>
                <a:blip r:embed="rId5"/>
                <a:stretch>
                  <a:fillRect l="-795" t="-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Trojan training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/>
              <p:nvPr/>
            </p:nvSpPr>
            <p:spPr>
              <a:xfrm>
                <a:off x="407773" y="1112107"/>
                <a:ext cx="11170507" cy="14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b="1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Training objective </a:t>
                </a: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is to learn </a:t>
                </a:r>
                <a14:m>
                  <m:oMath xmlns:m="http://schemas.openxmlformats.org/officeDocument/2006/math">
                    <m:r>
                      <a:rPr lang="en-US" altLang="zh-CN" sz="20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such that Trojan generative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zh-CN" altLang="zh-CN" sz="20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∣</m:t>
                        </m:r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000" spc="-1" dirty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 </a:t>
                </a: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is equivalent to the reverse Trojan diffusion process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accPr>
                      <m:e>
                        <m:r>
                          <a:rPr lang="en-US" altLang="zh-CN" sz="2000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∣</m:t>
                        </m:r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spc="-1" dirty="0">
                  <a:solidFill>
                    <a:srgbClr val="000000"/>
                  </a:solidFill>
                  <a:latin typeface="Arial"/>
                  <a:ea typeface="MS PGothic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(正文 CS 字体)"/>
                        </a:rPr>
                        <m:t>𝑚𝑖𝑛𝑖𝑚𝑖𝑧𝑒</m:t>
                      </m:r>
                      <m:r>
                        <a:rPr lang="en-US" altLang="zh-CN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(正文 CS 字体)"/>
                        </a:rPr>
                        <m:t> 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 (正文 CS 字体)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𝜖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 (正文 CS 字体)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 (正文 CS 字体)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 (正文 CS 字体)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, </m:t>
                                  </m:r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 (正文 CS 字体)"/>
                        </a:rPr>
                        <m:t>= 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(正文 CS 字体)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 (正文 CS 字体)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𝜖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 (正文 CS 字体)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 (正文 CS 字体)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 (正文 CS 字体)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 (正文 CS 字体)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 (正文 CS 字体)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 (正文 CS 字体)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 (正文 CS 字体)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 (正文 CS 字体)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𝛾𝜖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 (正文 CS 字体)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 (正文 CS 字体)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 (正文 CS 字体)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 (正文 CS 字体)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 (正文 CS 字体)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 (正文 CS 字体)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, 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 (正文 CS 字体)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 (正文 CS 字体)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spc="-1" dirty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3" y="1112107"/>
                <a:ext cx="11170507" cy="1454052"/>
              </a:xfrm>
              <a:prstGeom prst="rect">
                <a:avLst/>
              </a:prstGeom>
              <a:blipFill>
                <a:blip r:embed="rId3"/>
                <a:stretch>
                  <a:fillRect l="-568" t="-2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4DFBB-F3BD-970B-0EB4-DFF1AA8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0F8766-6126-B0C4-3579-3DA3C54A9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66" y="3308350"/>
            <a:ext cx="4051300" cy="304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97DC9A-5980-99A7-C617-2BA8A31966A6}"/>
              </a:ext>
            </a:extLst>
          </p:cNvPr>
          <p:cNvSpPr txBox="1"/>
          <p:nvPr/>
        </p:nvSpPr>
        <p:spPr>
          <a:xfrm>
            <a:off x="4759066" y="2934412"/>
            <a:ext cx="3424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MS PGothic"/>
              </a:rPr>
              <a:t>Trojan generative process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B20060-4780-F9C7-8F80-1D29C777D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059" y="3438295"/>
            <a:ext cx="3424464" cy="19909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C96931D-27ED-8C95-E5DE-4AB522BD24FB}"/>
              </a:ext>
            </a:extLst>
          </p:cNvPr>
          <p:cNvSpPr txBox="1"/>
          <p:nvPr/>
        </p:nvSpPr>
        <p:spPr>
          <a:xfrm>
            <a:off x="407773" y="2934412"/>
            <a:ext cx="419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MS PGothic"/>
              </a:rPr>
              <a:t>Reverse Trojan diffusion process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987E50-9285-33CA-1E9E-04339E5A45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" r="39069" b="56663"/>
          <a:stretch/>
        </p:blipFill>
        <p:spPr>
          <a:xfrm>
            <a:off x="7962751" y="4473147"/>
            <a:ext cx="4217477" cy="18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Trojan generative process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/>
              <p:nvPr/>
            </p:nvSpPr>
            <p:spPr>
              <a:xfrm>
                <a:off x="407773" y="1112107"/>
                <a:ext cx="110469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a Trojan noise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sSubPr>
                      <m:e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𝑥</m:t>
                        </m:r>
                      </m:e>
                      <m:sub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𝑇</m:t>
                        </m:r>
                      </m:sub>
                    </m:sSub>
                    <m:r>
                      <a:rPr lang="en-US" altLang="zh-CN" sz="20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∼</m:t>
                    </m:r>
                    <m:r>
                      <a:rPr lang="en-US" altLang="zh-CN" sz="20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𝒩</m:t>
                    </m:r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𝜇</m:t>
                        </m:r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p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zh-CN" sz="2000" i="1" spc="-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MS PGothic"/>
                  </a:rPr>
                  <a:t> </a:t>
                </a: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, we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accPr>
                          <m:e>
                            <m:r>
                              <a:rPr lang="en-US" altLang="zh-CN" sz="2000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𝑝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200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p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zh-CN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/>
                          </a:rPr>
                          <m:t>∣</m:t>
                        </m:r>
                        <m:sSub>
                          <m:sSubPr>
                            <m:ctrlPr>
                              <a:rPr lang="zh-CN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</m:ctrlPr>
                          </m:sSubPr>
                          <m:e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, from </a:t>
                </a:r>
                <a14:m>
                  <m:oMath xmlns:m="http://schemas.openxmlformats.org/officeDocument/2006/math">
                    <m:r>
                      <a:rPr lang="en-US" altLang="zh-CN" sz="2000" b="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𝑡</m:t>
                    </m:r>
                    <m:r>
                      <a:rPr lang="en-US" altLang="zh-CN" sz="2000" b="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=</m:t>
                    </m:r>
                    <m:r>
                      <a:rPr lang="en-US" altLang="zh-CN" sz="2000" b="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𝑇</m:t>
                    </m:r>
                  </m:oMath>
                </a14:m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𝑡</m:t>
                    </m:r>
                    <m:r>
                      <a:rPr lang="en-US" altLang="zh-CN" sz="2000" b="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/>
                      </a:rPr>
                      <m:t>=1</m:t>
                    </m:r>
                  </m:oMath>
                </a14:m>
                <a:r>
                  <a:rPr lang="en-US" altLang="zh-CN" sz="2000" spc="-1" dirty="0">
                    <a:solidFill>
                      <a:srgbClr val="000000"/>
                    </a:solidFill>
                    <a:latin typeface="Arial"/>
                    <a:ea typeface="MS PGothic"/>
                  </a:rPr>
                  <a:t> step by step to generate images</a:t>
                </a: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EA9F0E-CB57-E99F-94B2-B1E8EE3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3" y="1112107"/>
                <a:ext cx="11046939" cy="707886"/>
              </a:xfrm>
              <a:prstGeom prst="rect">
                <a:avLst/>
              </a:prstGeom>
              <a:blipFill>
                <a:blip r:embed="rId3"/>
                <a:stretch>
                  <a:fillRect l="-575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4DFBB-F3BD-970B-0EB4-DFF1AA8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987E50-9285-33CA-1E9E-04339E5A4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587" y="1896976"/>
            <a:ext cx="7402826" cy="46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Trojan generative process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EA9F0E-CB57-E99F-94B2-B1E8EE3FBB9B}"/>
              </a:ext>
            </a:extLst>
          </p:cNvPr>
          <p:cNvSpPr txBox="1"/>
          <p:nvPr/>
        </p:nvSpPr>
        <p:spPr>
          <a:xfrm>
            <a:off x="407773" y="1112107"/>
            <a:ext cx="1104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of benign and Trojan generative processes on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Trojaned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DDIMs under In-D2D attack with different triggers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4DFBB-F3BD-970B-0EB4-DFF1AA8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4C06F3-3485-C0B2-EDA9-7AEDF297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53" y="1845368"/>
            <a:ext cx="10112978" cy="48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DEAEF-B5D0-505C-C14B-ED022ED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58" y="0"/>
            <a:ext cx="2959642" cy="11121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58C6D7-8A92-BDD6-C944-CE93C20CE04C}"/>
              </a:ext>
            </a:extLst>
          </p:cNvPr>
          <p:cNvSpPr txBox="1"/>
          <p:nvPr/>
        </p:nvSpPr>
        <p:spPr>
          <a:xfrm>
            <a:off x="407774" y="432486"/>
            <a:ext cx="88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EA9F0E-CB57-E99F-94B2-B1E8EE3FBB9B}"/>
              </a:ext>
            </a:extLst>
          </p:cNvPr>
          <p:cNvSpPr txBox="1"/>
          <p:nvPr/>
        </p:nvSpPr>
        <p:spPr>
          <a:xfrm>
            <a:off x="407773" y="1112107"/>
            <a:ext cx="11331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spc="-1" dirty="0" err="1">
                <a:solidFill>
                  <a:srgbClr val="000000"/>
                </a:solidFill>
                <a:latin typeface="Arial"/>
                <a:ea typeface="MS PGothic"/>
              </a:rPr>
              <a:t>TrojDiff</a:t>
            </a:r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MS PGothic"/>
              </a:rPr>
              <a:t> always achieves </a:t>
            </a:r>
            <a:r>
              <a:rPr lang="en-US" altLang="zh-CN" sz="2000" b="1" spc="-1" dirty="0">
                <a:solidFill>
                  <a:srgbClr val="000000"/>
                </a:solidFill>
                <a:latin typeface="Arial"/>
                <a:ea typeface="MS PGothic"/>
              </a:rPr>
              <a:t>high attack performance </a:t>
            </a:r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MS PGothic"/>
              </a:rPr>
              <a:t>under different adversarial targets using different types of triggers, while </a:t>
            </a:r>
            <a:r>
              <a:rPr lang="en-US" altLang="zh-CN" sz="2000" b="1" spc="-1" dirty="0">
                <a:solidFill>
                  <a:srgbClr val="000000"/>
                </a:solidFill>
                <a:latin typeface="Arial"/>
                <a:ea typeface="MS PGothic"/>
              </a:rPr>
              <a:t>the performance in benign setting is preserved</a:t>
            </a:r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MS PGothic"/>
              </a:rPr>
              <a:t>.</a:t>
            </a:r>
            <a:endParaRPr lang="en-US" altLang="zh-CN" sz="2000" spc="-1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The generated instances based on the Trojan noise input not only </a:t>
            </a:r>
            <a:r>
              <a:rPr lang="en-US" altLang="zh-CN" sz="20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belong to the target adversarial class</a:t>
            </a: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, but also are </a:t>
            </a:r>
            <a:r>
              <a:rPr lang="en-US" altLang="zh-CN" sz="20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even closer to the ones drawn from the training distribution.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C5BA4F-E2BE-BA6C-045F-2EB6FD12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3DB6-4EC2-E845-8679-BF26F92DA8B7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8E2AD5-5535-A0BA-C460-E6C07C79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903" y="2615862"/>
            <a:ext cx="7488194" cy="4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640</Words>
  <Application>Microsoft Macintosh PowerPoint</Application>
  <PresentationFormat>宽屏</PresentationFormat>
  <Paragraphs>77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DengXian</vt:lpstr>
      <vt:lpstr>DengXian</vt:lpstr>
      <vt:lpstr>等线 Light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Chen, Weixin</dc:creator>
  <cp:lastModifiedBy>Chen, Weixin</cp:lastModifiedBy>
  <cp:revision>25</cp:revision>
  <dcterms:created xsi:type="dcterms:W3CDTF">2023-05-21T13:03:58Z</dcterms:created>
  <dcterms:modified xsi:type="dcterms:W3CDTF">2023-05-22T04:37:39Z</dcterms:modified>
</cp:coreProperties>
</file>