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61" r:id="rId4"/>
    <p:sldId id="263" r:id="rId5"/>
    <p:sldId id="271" r:id="rId6"/>
    <p:sldId id="265" r:id="rId7"/>
    <p:sldId id="259" r:id="rId8"/>
    <p:sldId id="266" r:id="rId9"/>
    <p:sldId id="262" r:id="rId10"/>
    <p:sldId id="260" r:id="rId11"/>
    <p:sldId id="267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A2BE2"/>
    <a:srgbClr val="466CE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14450" y="2117090"/>
            <a:ext cx="9749790" cy="158432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000" dirty="0">
                <a:cs typeface="+mj-lt"/>
              </a:rPr>
              <a:t>Effective Backdoor Defense by</a:t>
            </a:r>
            <a:r>
              <a:rPr lang="en-US" altLang="zh-CN" sz="4000" dirty="0">
                <a:cs typeface="+mj-lt"/>
              </a:rPr>
              <a:t> </a:t>
            </a:r>
            <a:r>
              <a:rPr lang="zh-CN" altLang="en-US" sz="4000" dirty="0">
                <a:cs typeface="+mj-lt"/>
              </a:rPr>
              <a:t>Exploiting Sensitivity of Poisoned Samples</a:t>
            </a:r>
            <a:endParaRPr lang="zh-CN" altLang="en-US" sz="4000" dirty="0">
              <a:cs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574540"/>
            <a:ext cx="9144000" cy="1584325"/>
          </a:xfrm>
        </p:spPr>
        <p:txBody>
          <a:bodyPr>
            <a:normAutofit lnSpcReduction="20000"/>
          </a:bodyPr>
          <a:lstStyle/>
          <a:p>
            <a:r>
              <a:rPr lang="en-US" altLang="zh-CN" dirty="0">
                <a:cs typeface="Times New Roman" panose="02020603050405020304" pitchFamily="18" charset="0"/>
              </a:rPr>
              <a:t>Weixin Chen </a:t>
            </a:r>
            <a:r>
              <a:rPr lang="en-US" altLang="zh-CN" sz="1600" dirty="0">
                <a:cs typeface="Times New Roman" panose="02020603050405020304" pitchFamily="18" charset="0"/>
              </a:rPr>
              <a:t>1</a:t>
            </a:r>
            <a:r>
              <a:rPr lang="en-US" altLang="zh-CN" dirty="0">
                <a:cs typeface="Times New Roman" panose="02020603050405020304" pitchFamily="18" charset="0"/>
              </a:rPr>
              <a:t>, Baoyuan Wu </a:t>
            </a:r>
            <a:r>
              <a:rPr lang="en-US" altLang="zh-CN" sz="1600" dirty="0">
                <a:cs typeface="Times New Roman" panose="02020603050405020304" pitchFamily="18" charset="0"/>
              </a:rPr>
              <a:t>2</a:t>
            </a:r>
            <a:r>
              <a:rPr lang="en-US" altLang="zh-CN" dirty="0">
                <a:cs typeface="Times New Roman" panose="02020603050405020304" pitchFamily="18" charset="0"/>
              </a:rPr>
              <a:t>, Haoqian Wang </a:t>
            </a:r>
            <a:r>
              <a:rPr lang="en-US" altLang="zh-CN" sz="1600" dirty="0">
                <a:cs typeface="Times New Roman" panose="02020603050405020304" pitchFamily="18" charset="0"/>
              </a:rPr>
              <a:t>1</a:t>
            </a:r>
            <a:endParaRPr lang="en-US" altLang="zh-CN" dirty="0">
              <a:cs typeface="Times New Roman" panose="02020603050405020304" pitchFamily="18" charset="0"/>
            </a:endParaRPr>
          </a:p>
          <a:p>
            <a:endParaRPr lang="en-US" altLang="zh-CN" dirty="0">
              <a:cs typeface="Times New Roman" panose="02020603050405020304" pitchFamily="18" charset="0"/>
            </a:endParaRPr>
          </a:p>
          <a:p>
            <a:r>
              <a:rPr lang="en-US" altLang="zh-CN" sz="1600" dirty="0"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cs typeface="Times New Roman" panose="02020603050405020304" pitchFamily="18" charset="0"/>
              </a:rPr>
              <a:t> Tsinghua University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r>
              <a:rPr lang="en-US" altLang="zh-CN" sz="1600" dirty="0"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cs typeface="Times New Roman" panose="02020603050405020304" pitchFamily="18" charset="0"/>
              </a:rPr>
              <a:t> The Chinese University of Hong Kong, Shenzhen</a:t>
            </a:r>
            <a:endParaRPr lang="en-US" altLang="zh-CN" sz="2000" dirty="0"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6100" y="0"/>
            <a:ext cx="2755900" cy="1244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/>
          <a:lstStyle/>
          <a:p>
            <a:r>
              <a:rPr lang="en-US" altLang="zh-CN" sz="3200"/>
              <a:t>D-BR Method: SD Module + BR Module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85215"/>
            <a:ext cx="10515600" cy="5400675"/>
          </a:xfrm>
        </p:spPr>
        <p:txBody>
          <a:bodyPr/>
          <a:lstStyle/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Effectiveness</a:t>
            </a:r>
            <a:endParaRPr lang="en-US" altLang="zh-CN" sz="2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2930" t="1345" r="1058"/>
          <a:stretch>
            <a:fillRect/>
          </a:stretch>
        </p:blipFill>
        <p:spPr>
          <a:xfrm>
            <a:off x="1148715" y="1361440"/>
            <a:ext cx="3600000" cy="19277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15" y="4373245"/>
            <a:ext cx="7581900" cy="23482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55" y="1120775"/>
            <a:ext cx="6480000" cy="2409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/>
          <a:lstStyle/>
          <a:p>
            <a:r>
              <a:rPr lang="en-US" altLang="zh-CN" sz="3200" dirty="0"/>
              <a:t>Our work</a:t>
            </a:r>
            <a:endParaRPr lang="en-US" altLang="zh-CN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496435"/>
            <a:ext cx="10515600" cy="2361565"/>
          </a:xfrm>
        </p:spPr>
        <p:txBody>
          <a:bodyPr/>
          <a:lstStyle/>
          <a:p>
            <a:r>
              <a:rPr lang="en-US" altLang="zh-CN" sz="2400" dirty="0"/>
              <a:t>Propose two defense methods</a:t>
            </a:r>
            <a:endParaRPr lang="en-US" altLang="zh-CN" sz="2400" dirty="0"/>
          </a:p>
          <a:p>
            <a:pPr lvl="1"/>
            <a:r>
              <a:rPr lang="en-US" altLang="zh-CN" sz="2055" dirty="0"/>
              <a:t>D-ST</a:t>
            </a:r>
            <a:endParaRPr lang="en-US" altLang="zh-CN" sz="2055" dirty="0"/>
          </a:p>
          <a:p>
            <a:pPr lvl="2"/>
            <a:r>
              <a:rPr lang="en-US" altLang="zh-CN" sz="1710" dirty="0"/>
              <a:t>Paradigm: training a secure model from scratch</a:t>
            </a:r>
            <a:endParaRPr lang="en-US" altLang="zh-CN" sz="1710" dirty="0"/>
          </a:p>
          <a:p>
            <a:pPr lvl="2"/>
            <a:r>
              <a:rPr lang="en-US" altLang="zh-CN" sz="1710" dirty="0"/>
              <a:t>Components: SD module + ST module</a:t>
            </a:r>
            <a:endParaRPr lang="en-US" altLang="zh-CN" sz="1710" dirty="0"/>
          </a:p>
          <a:p>
            <a:pPr lvl="1"/>
            <a:r>
              <a:rPr lang="en-US" altLang="zh-CN" sz="2055" dirty="0"/>
              <a:t>D-BR</a:t>
            </a:r>
            <a:endParaRPr lang="en-US" altLang="zh-CN" sz="2055" dirty="0"/>
          </a:p>
          <a:p>
            <a:pPr lvl="2"/>
            <a:r>
              <a:rPr lang="en-US" altLang="zh-CN" sz="1710" dirty="0"/>
              <a:t>Paradigm: removing backdoor from a backdoored model</a:t>
            </a:r>
            <a:endParaRPr lang="en-US" altLang="zh-CN" sz="1710" dirty="0"/>
          </a:p>
          <a:p>
            <a:pPr lvl="2"/>
            <a:r>
              <a:rPr lang="en-US" altLang="zh-CN" sz="1710" dirty="0"/>
              <a:t>Components: SD module + BR module</a:t>
            </a:r>
            <a:endParaRPr lang="en-US" altLang="zh-CN" sz="171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661" t="1584" r="1203" b="1383"/>
          <a:stretch>
            <a:fillRect/>
          </a:stretch>
        </p:blipFill>
        <p:spPr>
          <a:xfrm>
            <a:off x="2585720" y="1063625"/>
            <a:ext cx="7020000" cy="3274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01770" y="1017270"/>
            <a:ext cx="4098290" cy="236156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794125" y="2286635"/>
            <a:ext cx="4480560" cy="2116455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366000" y="648970"/>
            <a:ext cx="7340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</a:rPr>
              <a:t>D-ST</a:t>
            </a:r>
            <a:endParaRPr lang="en-US" altLang="zh-CN" b="1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03160" y="4414520"/>
            <a:ext cx="7715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B050"/>
                </a:solidFill>
              </a:rPr>
              <a:t>D-BR</a:t>
            </a:r>
            <a:endParaRPr lang="en-US" altLang="zh-CN"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/>
          <a:lstStyle/>
          <a:p>
            <a:r>
              <a:rPr lang="en-US" altLang="zh-CN" sz="3200" dirty="0"/>
              <a:t>Outline</a:t>
            </a:r>
            <a:endParaRPr lang="en-US" altLang="zh-CN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85215"/>
            <a:ext cx="10515600" cy="5400675"/>
          </a:xfrm>
        </p:spPr>
        <p:txBody>
          <a:bodyPr/>
          <a:lstStyle/>
          <a:p>
            <a:pPr fontAlgn="auto">
              <a:lnSpc>
                <a:spcPct val="200000"/>
              </a:lnSpc>
            </a:pPr>
            <a:r>
              <a:rPr lang="en-US" altLang="zh-CN" sz="2400" dirty="0"/>
              <a:t>This PPT will give a brief introduction for</a:t>
            </a:r>
            <a:endParaRPr lang="en-US" altLang="zh-CN" dirty="0"/>
          </a:p>
          <a:p>
            <a:pPr lvl="1" fontAlgn="auto">
              <a:lnSpc>
                <a:spcPct val="200000"/>
              </a:lnSpc>
            </a:pPr>
            <a:r>
              <a:rPr lang="en-US" altLang="zh-CN" dirty="0"/>
              <a:t>Sample-Distinguishment (SD) Module</a:t>
            </a:r>
            <a:endParaRPr lang="en-US" altLang="zh-CN" dirty="0"/>
          </a:p>
          <a:p>
            <a:pPr lvl="1" fontAlgn="auto">
              <a:lnSpc>
                <a:spcPct val="200000"/>
              </a:lnSpc>
            </a:pPr>
            <a:r>
              <a:rPr lang="en-US" altLang="zh-CN" dirty="0"/>
              <a:t>two-stage Secure Training (ST) Module</a:t>
            </a:r>
            <a:endParaRPr lang="en-US" altLang="zh-CN" dirty="0"/>
          </a:p>
          <a:p>
            <a:pPr lvl="1" fontAlgn="auto">
              <a:lnSpc>
                <a:spcPct val="100000"/>
              </a:lnSpc>
            </a:pPr>
            <a:r>
              <a:rPr lang="en-US" altLang="zh-CN" dirty="0"/>
              <a:t>D-ST Method</a:t>
            </a:r>
            <a:endParaRPr lang="en-US" altLang="zh-CN" dirty="0"/>
          </a:p>
          <a:p>
            <a:pPr lvl="1" fontAlgn="auto">
              <a:lnSpc>
                <a:spcPct val="200000"/>
              </a:lnSpc>
            </a:pPr>
            <a:r>
              <a:rPr lang="en-US" altLang="zh-CN" dirty="0"/>
              <a:t>Backdoor Removal (BR) Module</a:t>
            </a:r>
            <a:endParaRPr lang="en-US" altLang="zh-CN" dirty="0"/>
          </a:p>
          <a:p>
            <a:pPr lvl="1" fontAlgn="auto">
              <a:lnSpc>
                <a:spcPct val="100000"/>
              </a:lnSpc>
            </a:pPr>
            <a:r>
              <a:rPr lang="en-US" altLang="zh-CN" dirty="0"/>
              <a:t>D-BR Method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/>
          <a:lstStyle/>
          <a:p>
            <a:r>
              <a:rPr lang="en-US" altLang="zh-CN" sz="3200"/>
              <a:t>Sample-Distinguishment (SD) Module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5710"/>
            <a:ext cx="6677025" cy="5622290"/>
          </a:xfrm>
        </p:spPr>
        <p:txBody>
          <a:bodyPr/>
          <a:lstStyle/>
          <a:p>
            <a:r>
              <a:rPr lang="en-US" altLang="zh-CN" sz="2400"/>
              <a:t>What does SD module do?</a:t>
            </a:r>
            <a:endParaRPr lang="en-US" altLang="zh-CN" sz="2400"/>
          </a:p>
          <a:p>
            <a:pPr lvl="1"/>
            <a:r>
              <a:rPr lang="en-US" altLang="zh-CN" sz="2055" b="1"/>
              <a:t>Distinguish</a:t>
            </a:r>
            <a:r>
              <a:rPr lang="en-US" altLang="zh-CN" sz="2055"/>
              <a:t> poisoned samples from clean samples in the training set, based on the FCT metric</a:t>
            </a:r>
            <a:endParaRPr lang="en-US" altLang="zh-CN" sz="2055"/>
          </a:p>
          <a:p>
            <a:pPr fontAlgn="auto">
              <a:lnSpc>
                <a:spcPct val="140000"/>
              </a:lnSpc>
            </a:pPr>
            <a:r>
              <a:rPr lang="en-US" altLang="zh-CN" sz="2400"/>
              <a:t>Motivation</a:t>
            </a:r>
            <a:endParaRPr lang="en-US" altLang="zh-CN" sz="2400"/>
          </a:p>
          <a:p>
            <a:pPr lvl="1" fontAlgn="auto">
              <a:lnSpc>
                <a:spcPct val="90000"/>
              </a:lnSpc>
            </a:pPr>
            <a:r>
              <a:rPr lang="en-US" altLang="zh-CN" sz="2055"/>
              <a:t>In the feature space of a backdoored model,</a:t>
            </a:r>
            <a:endParaRPr lang="en-US" altLang="zh-CN" sz="2055"/>
          </a:p>
          <a:p>
            <a:pPr lvl="1" fontAlgn="auto">
              <a:lnSpc>
                <a:spcPct val="120000"/>
              </a:lnSpc>
            </a:pPr>
            <a:endParaRPr lang="en-US" altLang="zh-CN" sz="2055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304" t="1017" r="895" b="1570"/>
          <a:stretch>
            <a:fillRect/>
          </a:stretch>
        </p:blipFill>
        <p:spPr>
          <a:xfrm>
            <a:off x="7872095" y="1505585"/>
            <a:ext cx="3600000" cy="1031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217" t="3079" r="2322" b="2465"/>
          <a:stretch>
            <a:fillRect/>
          </a:stretch>
        </p:blipFill>
        <p:spPr>
          <a:xfrm>
            <a:off x="838200" y="3794760"/>
            <a:ext cx="5400000" cy="285176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94500" y="3539490"/>
            <a:ext cx="2431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(1) Poisoned samples    </a:t>
            </a:r>
            <a:endParaRPr lang="en-US" altLang="zh-CN" sz="1600"/>
          </a:p>
          <a:p>
            <a:r>
              <a:rPr lang="en-US" altLang="zh-CN" sz="1600"/>
              <a:t>gather together</a:t>
            </a:r>
            <a:endParaRPr lang="en-US" altLang="zh-CN" sz="1600"/>
          </a:p>
        </p:txBody>
      </p:sp>
      <p:sp>
        <p:nvSpPr>
          <p:cNvPr id="11" name="文本框 10"/>
          <p:cNvSpPr txBox="1"/>
          <p:nvPr/>
        </p:nvSpPr>
        <p:spPr>
          <a:xfrm>
            <a:off x="6794500" y="6274435"/>
            <a:ext cx="3301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(2) Perturbed poisoned samples    </a:t>
            </a:r>
            <a:endParaRPr lang="en-US" altLang="zh-CN" sz="1600"/>
          </a:p>
          <a:p>
            <a:r>
              <a:rPr lang="en-US" altLang="zh-CN" sz="1600"/>
              <a:t>no longer gather</a:t>
            </a:r>
            <a:endParaRPr lang="en-US" altLang="zh-CN" sz="1600"/>
          </a:p>
        </p:txBody>
      </p:sp>
      <p:sp>
        <p:nvSpPr>
          <p:cNvPr id="12" name="文本框 11"/>
          <p:cNvSpPr txBox="1"/>
          <p:nvPr/>
        </p:nvSpPr>
        <p:spPr>
          <a:xfrm>
            <a:off x="6806565" y="4554220"/>
            <a:ext cx="30448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(3) Changes of clean samples     are much more smaller than those of poisoned samples</a:t>
            </a:r>
            <a:endParaRPr lang="en-US" altLang="zh-CN" sz="1600"/>
          </a:p>
          <a:p>
            <a:endParaRPr lang="en-US" altLang="zh-CN" sz="1600"/>
          </a:p>
          <a:p>
            <a:r>
              <a:rPr lang="en-US" altLang="zh-CN" sz="1200"/>
              <a:t>[‘Union’ visualizes original samples and perturbed samples in the same space.]</a:t>
            </a:r>
            <a:endParaRPr lang="en-US" altLang="zh-CN" sz="1200"/>
          </a:p>
        </p:txBody>
      </p:sp>
      <p:sp>
        <p:nvSpPr>
          <p:cNvPr id="13" name="文本框 12"/>
          <p:cNvSpPr txBox="1"/>
          <p:nvPr/>
        </p:nvSpPr>
        <p:spPr>
          <a:xfrm>
            <a:off x="10233099" y="4598035"/>
            <a:ext cx="1946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i="1" dirty="0"/>
              <a:t>Poisoned samples are more sensitive to transformations than clean samples</a:t>
            </a:r>
            <a:endParaRPr lang="en-US" altLang="zh-CN" sz="1600" i="1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752850" y="3702685"/>
            <a:ext cx="0" cy="27000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751580" y="3717290"/>
            <a:ext cx="3010535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51580" y="6646545"/>
            <a:ext cx="0" cy="7200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751580" y="6711950"/>
            <a:ext cx="3010535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423025" y="4756059"/>
            <a:ext cx="339090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大括号 20"/>
          <p:cNvSpPr/>
          <p:nvPr/>
        </p:nvSpPr>
        <p:spPr>
          <a:xfrm>
            <a:off x="9812655" y="3802912"/>
            <a:ext cx="360000" cy="27360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8676158" y="3645560"/>
            <a:ext cx="144145" cy="1441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加号 108"/>
          <p:cNvSpPr/>
          <p:nvPr/>
        </p:nvSpPr>
        <p:spPr>
          <a:xfrm>
            <a:off x="9536311" y="6334603"/>
            <a:ext cx="215900" cy="215900"/>
          </a:xfrm>
          <a:prstGeom prst="mathPlus">
            <a:avLst/>
          </a:prstGeom>
          <a:solidFill>
            <a:srgbClr val="FF7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938645" y="4420870"/>
            <a:ext cx="666750" cy="215900"/>
            <a:chOff x="11977" y="7078"/>
            <a:chExt cx="1050" cy="340"/>
          </a:xfrm>
        </p:grpSpPr>
        <p:sp>
          <p:nvSpPr>
            <p:cNvPr id="106" name="椭圆 105"/>
            <p:cNvSpPr/>
            <p:nvPr/>
          </p:nvSpPr>
          <p:spPr>
            <a:xfrm>
              <a:off x="11977" y="7130"/>
              <a:ext cx="227" cy="2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加号 109"/>
            <p:cNvSpPr/>
            <p:nvPr/>
          </p:nvSpPr>
          <p:spPr>
            <a:xfrm>
              <a:off x="12687" y="7078"/>
              <a:ext cx="340" cy="340"/>
            </a:xfrm>
            <a:prstGeom prst="mathPlus">
              <a:avLst/>
            </a:prstGeom>
            <a:solidFill>
              <a:srgbClr val="3BC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12299" y="7251"/>
              <a:ext cx="322" cy="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椭圆 106"/>
          <p:cNvSpPr/>
          <p:nvPr/>
        </p:nvSpPr>
        <p:spPr>
          <a:xfrm>
            <a:off x="7746365" y="4465320"/>
            <a:ext cx="144145" cy="144145"/>
          </a:xfrm>
          <a:prstGeom prst="ellipse">
            <a:avLst/>
          </a:prstGeom>
          <a:solidFill>
            <a:srgbClr val="466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加号 110"/>
          <p:cNvSpPr/>
          <p:nvPr/>
        </p:nvSpPr>
        <p:spPr>
          <a:xfrm>
            <a:off x="8197850" y="4429760"/>
            <a:ext cx="215900" cy="215900"/>
          </a:xfrm>
          <a:prstGeom prst="mathPlus">
            <a:avLst/>
          </a:prstGeom>
          <a:solidFill>
            <a:srgbClr val="34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7962265" y="4551680"/>
            <a:ext cx="204470" cy="0"/>
          </a:xfrm>
          <a:prstGeom prst="straightConnector1">
            <a:avLst/>
          </a:prstGeom>
          <a:ln w="12700">
            <a:solidFill>
              <a:srgbClr val="466CE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8573135" y="4420870"/>
            <a:ext cx="666750" cy="215900"/>
            <a:chOff x="11977" y="7862"/>
            <a:chExt cx="1050" cy="340"/>
          </a:xfrm>
        </p:grpSpPr>
        <p:sp>
          <p:nvSpPr>
            <p:cNvPr id="108" name="椭圆 107"/>
            <p:cNvSpPr/>
            <p:nvPr/>
          </p:nvSpPr>
          <p:spPr>
            <a:xfrm>
              <a:off x="11977" y="7922"/>
              <a:ext cx="227" cy="227"/>
            </a:xfrm>
            <a:prstGeom prst="ellipse">
              <a:avLst/>
            </a:prstGeom>
            <a:solidFill>
              <a:srgbClr val="8A2B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加号 111"/>
            <p:cNvSpPr/>
            <p:nvPr/>
          </p:nvSpPr>
          <p:spPr>
            <a:xfrm>
              <a:off x="12687" y="7862"/>
              <a:ext cx="340" cy="340"/>
            </a:xfrm>
            <a:prstGeom prst="mathPlus">
              <a:avLst/>
            </a:prstGeom>
            <a:solidFill>
              <a:srgbClr val="F2A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9" name="直接箭头连接符 28"/>
            <p:cNvCxnSpPr/>
            <p:nvPr/>
          </p:nvCxnSpPr>
          <p:spPr>
            <a:xfrm>
              <a:off x="12307" y="8046"/>
              <a:ext cx="322" cy="0"/>
            </a:xfrm>
            <a:prstGeom prst="straightConnector1">
              <a:avLst/>
            </a:prstGeom>
            <a:ln w="12700">
              <a:solidFill>
                <a:srgbClr val="8A2BE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746365" y="5334635"/>
            <a:ext cx="667385" cy="215900"/>
            <a:chOff x="11977" y="9323"/>
            <a:chExt cx="1051" cy="340"/>
          </a:xfrm>
        </p:grpSpPr>
        <p:sp>
          <p:nvSpPr>
            <p:cNvPr id="25" name="椭圆 24"/>
            <p:cNvSpPr/>
            <p:nvPr/>
          </p:nvSpPr>
          <p:spPr>
            <a:xfrm>
              <a:off x="11977" y="9379"/>
              <a:ext cx="227" cy="2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加号 25"/>
            <p:cNvSpPr/>
            <p:nvPr/>
          </p:nvSpPr>
          <p:spPr>
            <a:xfrm>
              <a:off x="12688" y="9323"/>
              <a:ext cx="340" cy="340"/>
            </a:xfrm>
            <a:prstGeom prst="mathPlus">
              <a:avLst/>
            </a:prstGeom>
            <a:solidFill>
              <a:srgbClr val="FF76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箭头连接符 29"/>
            <p:cNvCxnSpPr/>
            <p:nvPr/>
          </p:nvCxnSpPr>
          <p:spPr>
            <a:xfrm>
              <a:off x="12311" y="9493"/>
              <a:ext cx="32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直接连接符 34"/>
          <p:cNvCxnSpPr/>
          <p:nvPr/>
        </p:nvCxnSpPr>
        <p:spPr>
          <a:xfrm>
            <a:off x="6423025" y="4747895"/>
            <a:ext cx="0" cy="110045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6224270" y="5836285"/>
            <a:ext cx="198755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/>
          <a:lstStyle/>
          <a:p>
            <a:r>
              <a:rPr lang="en-US" altLang="zh-CN" sz="3200"/>
              <a:t>Sample-Distinguishment (SD) Module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85215"/>
            <a:ext cx="10515600" cy="5772785"/>
          </a:xfrm>
        </p:spPr>
        <p:txBody>
          <a:bodyPr/>
          <a:lstStyle/>
          <a:p>
            <a:r>
              <a:rPr lang="en-US" altLang="zh-CN" sz="2400" dirty="0"/>
              <a:t>Method</a:t>
            </a:r>
            <a:endParaRPr lang="en-US" altLang="zh-CN" sz="2400" dirty="0"/>
          </a:p>
          <a:p>
            <a:pPr lvl="1"/>
            <a:r>
              <a:rPr lang="en-US" altLang="zh-CN" sz="2055" dirty="0"/>
              <a:t>Propose a sensitivity metric—</a:t>
            </a:r>
            <a:r>
              <a:rPr lang="en-US" altLang="zh-CN" sz="2055" b="1" i="1" dirty="0"/>
              <a:t>Feature Consistency towards Transformations (FCT)</a:t>
            </a:r>
            <a:r>
              <a:rPr lang="en-US" altLang="zh-CN" sz="2055" dirty="0"/>
              <a:t>—to distinguish samples</a:t>
            </a:r>
            <a:endParaRPr lang="en-US" altLang="zh-CN" sz="2055" dirty="0"/>
          </a:p>
          <a:p>
            <a:pPr lvl="1"/>
            <a:r>
              <a:rPr lang="en-US" altLang="zh-CN" sz="2055" dirty="0"/>
              <a:t>     ,     ,         denote a training sample, a set of transformations and the feature extractor of a backdoored model, respectively </a:t>
            </a:r>
            <a:endParaRPr lang="en-US" altLang="zh-CN" sz="2055" dirty="0"/>
          </a:p>
          <a:p>
            <a:pPr lvl="1"/>
            <a:endParaRPr lang="en-US" altLang="zh-CN" sz="2055" dirty="0"/>
          </a:p>
          <a:p>
            <a:pPr lvl="1"/>
            <a:endParaRPr lang="en-US" altLang="zh-CN" sz="2055" dirty="0"/>
          </a:p>
          <a:p>
            <a:r>
              <a:rPr lang="en-US" altLang="zh-CN" sz="2400" dirty="0"/>
              <a:t>Effectiveness</a:t>
            </a:r>
            <a:endParaRPr lang="en-US" altLang="zh-CN" sz="2400" dirty="0"/>
          </a:p>
          <a:p>
            <a:pPr lvl="1"/>
            <a:endParaRPr lang="en-US" altLang="zh-CN" sz="2055" dirty="0"/>
          </a:p>
          <a:p>
            <a:pPr lvl="1"/>
            <a:endParaRPr lang="en-US" altLang="zh-CN" sz="2055" dirty="0"/>
          </a:p>
          <a:p>
            <a:pPr lvl="1"/>
            <a:endParaRPr lang="en-US" altLang="zh-CN" sz="2055" dirty="0"/>
          </a:p>
          <a:p>
            <a:pPr lvl="1"/>
            <a:endParaRPr lang="en-US" altLang="zh-CN" sz="2055" dirty="0"/>
          </a:p>
          <a:p>
            <a:pPr lvl="1"/>
            <a:endParaRPr lang="en-US" altLang="zh-CN" sz="2055" dirty="0"/>
          </a:p>
          <a:p>
            <a:pPr lvl="1"/>
            <a:endParaRPr lang="en-US" altLang="zh-CN" sz="2055" dirty="0"/>
          </a:p>
          <a:p>
            <a:pPr lvl="1"/>
            <a:r>
              <a:rPr lang="en-US" altLang="zh-CN" sz="2055" dirty="0"/>
              <a:t>There is a remarkable difference on the distribution between clean samples and poisoned samples</a:t>
            </a:r>
            <a:endParaRPr lang="en-US" altLang="zh-CN" sz="2055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6025" y="2819400"/>
            <a:ext cx="4680000" cy="5545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05" y="2164080"/>
            <a:ext cx="241300" cy="279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63" y="2127794"/>
            <a:ext cx="228600" cy="304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298" y="2098675"/>
            <a:ext cx="432000" cy="384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1749" t="4266" r="1201"/>
          <a:stretch>
            <a:fillRect/>
          </a:stretch>
        </p:blipFill>
        <p:spPr>
          <a:xfrm>
            <a:off x="3756025" y="3900805"/>
            <a:ext cx="4680000" cy="20125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/>
          <a:lstStyle/>
          <a:p>
            <a:r>
              <a:rPr lang="en-US" altLang="zh-CN" sz="3200"/>
              <a:t>two-stage Secure Training (ST) Module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85215"/>
            <a:ext cx="10515600" cy="5400675"/>
          </a:xfrm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en-US" altLang="zh-CN" sz="2400" dirty="0"/>
              <a:t>What does ST module do?</a:t>
            </a:r>
            <a:endParaRPr lang="en-US" altLang="zh-CN" sz="2400" dirty="0"/>
          </a:p>
          <a:p>
            <a:pPr lvl="1" fontAlgn="auto">
              <a:lnSpc>
                <a:spcPct val="150000"/>
              </a:lnSpc>
            </a:pPr>
            <a:r>
              <a:rPr lang="en-US" altLang="zh-CN" sz="2055" dirty="0"/>
              <a:t>Train a secure model from scratch</a:t>
            </a:r>
            <a:endParaRPr lang="en-US" altLang="zh-CN" sz="2055" dirty="0"/>
          </a:p>
          <a:p>
            <a:pPr fontAlgn="auto">
              <a:lnSpc>
                <a:spcPct val="150000"/>
              </a:lnSpc>
            </a:pPr>
            <a:r>
              <a:rPr lang="en-US" altLang="zh-CN" sz="2400" dirty="0"/>
              <a:t>Background</a:t>
            </a:r>
            <a:endParaRPr lang="en-US" altLang="zh-CN" sz="2400" dirty="0"/>
          </a:p>
          <a:p>
            <a:pPr lvl="1" fontAlgn="auto">
              <a:lnSpc>
                <a:spcPct val="150000"/>
              </a:lnSpc>
            </a:pPr>
            <a:r>
              <a:rPr lang="en-US" altLang="zh-CN" sz="2055" dirty="0"/>
              <a:t>A recent secure-training method DBD</a:t>
            </a:r>
            <a:endParaRPr lang="en-US" altLang="zh-CN" sz="2055" dirty="0"/>
          </a:p>
          <a:p>
            <a:pPr lvl="2" fontAlgn="auto">
              <a:lnSpc>
                <a:spcPct val="150000"/>
              </a:lnSpc>
            </a:pPr>
            <a:r>
              <a:rPr lang="en-US" altLang="zh-CN" sz="1710" dirty="0"/>
              <a:t>Train a secure feature extractor via contrastive learning (CTL)</a:t>
            </a:r>
            <a:endParaRPr lang="en-US" altLang="zh-CN" sz="1710" dirty="0"/>
          </a:p>
          <a:p>
            <a:pPr lvl="2" fontAlgn="auto">
              <a:lnSpc>
                <a:spcPct val="150000"/>
              </a:lnSpc>
            </a:pPr>
            <a:r>
              <a:rPr lang="en-US" altLang="zh-CN" sz="1710" dirty="0"/>
              <a:t>Abandon all labels which could waste the valuable information contained in clean samples</a:t>
            </a:r>
            <a:endParaRPr lang="en-US" altLang="zh-CN" sz="1710" dirty="0"/>
          </a:p>
          <a:p>
            <a:pPr lvl="1" fontAlgn="auto">
              <a:lnSpc>
                <a:spcPct val="150000"/>
              </a:lnSpc>
            </a:pPr>
            <a:r>
              <a:rPr lang="en-US" altLang="zh-CN" sz="2050" dirty="0"/>
              <a:t>Supervised contrastive learning (S-CTL) </a:t>
            </a:r>
            <a:endParaRPr lang="en-US" altLang="zh-CN" sz="2050" dirty="0"/>
          </a:p>
          <a:p>
            <a:pPr lvl="2" fontAlgn="auto">
              <a:lnSpc>
                <a:spcPct val="150000"/>
              </a:lnSpc>
            </a:pPr>
            <a:r>
              <a:rPr lang="en-US" altLang="zh-CN" sz="1705" dirty="0"/>
              <a:t>Perform better than CTL</a:t>
            </a:r>
            <a:endParaRPr lang="en-US" altLang="zh-CN" sz="1705" dirty="0"/>
          </a:p>
          <a:p>
            <a:pPr lvl="2" fontAlgn="auto">
              <a:lnSpc>
                <a:spcPct val="150000"/>
              </a:lnSpc>
            </a:pPr>
            <a:r>
              <a:rPr lang="en-US" altLang="zh-CN" sz="1705" dirty="0"/>
              <a:t>Use all labels</a:t>
            </a:r>
            <a:endParaRPr lang="en-US" altLang="zh-CN" sz="1705" dirty="0"/>
          </a:p>
          <a:p>
            <a:pPr marL="914400" lvl="2" indent="0">
              <a:buNone/>
            </a:pPr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1727" t="4080" r="2124" b="1034"/>
          <a:stretch>
            <a:fillRect/>
          </a:stretch>
        </p:blipFill>
        <p:spPr>
          <a:xfrm>
            <a:off x="6714490" y="1322070"/>
            <a:ext cx="3600000" cy="9281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/>
          <a:lstStyle/>
          <a:p>
            <a:r>
              <a:rPr lang="en-US" altLang="zh-CN" sz="3200"/>
              <a:t>two-stage Secure Training (ST) Module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60905"/>
            <a:ext cx="10515600" cy="5127625"/>
          </a:xfrm>
        </p:spPr>
        <p:txBody>
          <a:bodyPr/>
          <a:lstStyle/>
          <a:p>
            <a:r>
              <a:rPr lang="en-US" altLang="zh-CN" sz="2400"/>
              <a:t>Method</a:t>
            </a:r>
            <a:endParaRPr lang="en-US" altLang="zh-CN" sz="2400"/>
          </a:p>
          <a:p>
            <a:pPr lvl="1"/>
            <a:r>
              <a:rPr lang="en-US" altLang="zh-CN" sz="2055"/>
              <a:t>Train a secure feature extractor via </a:t>
            </a:r>
            <a:r>
              <a:rPr lang="en-US" altLang="zh-CN" sz="2055" b="1"/>
              <a:t>semi-supervised contrastive learning</a:t>
            </a:r>
            <a:endParaRPr lang="en-US" altLang="zh-CN" sz="2055" b="1"/>
          </a:p>
          <a:p>
            <a:pPr lvl="1"/>
            <a:endParaRPr lang="en-US" altLang="zh-CN" sz="2055"/>
          </a:p>
          <a:p>
            <a:pPr lvl="1"/>
            <a:endParaRPr lang="en-US" altLang="zh-CN" sz="2055"/>
          </a:p>
          <a:p>
            <a:pPr lvl="1"/>
            <a:endParaRPr lang="en-US" altLang="zh-CN" sz="2055"/>
          </a:p>
          <a:p>
            <a:pPr lvl="1"/>
            <a:endParaRPr lang="en-US" altLang="zh-CN" sz="2055"/>
          </a:p>
          <a:p>
            <a:pPr lvl="2"/>
            <a:r>
              <a:rPr lang="en-US" altLang="zh-CN" sz="1710"/>
              <a:t>Apply CTL on poisoned samples and uncertain samples</a:t>
            </a:r>
            <a:endParaRPr lang="en-US" altLang="zh-CN" sz="1710"/>
          </a:p>
          <a:p>
            <a:pPr lvl="2"/>
            <a:r>
              <a:rPr lang="en-US" altLang="zh-CN" sz="1710"/>
              <a:t>Apply S-CTL on clean samples</a:t>
            </a:r>
            <a:endParaRPr lang="en-US" altLang="zh-CN" sz="1710"/>
          </a:p>
          <a:p>
            <a:pPr lvl="1" fontAlgn="auto">
              <a:lnSpc>
                <a:spcPct val="140000"/>
              </a:lnSpc>
            </a:pPr>
            <a:r>
              <a:rPr lang="en-US" altLang="zh-CN" sz="2055"/>
              <a:t>Train a secure classifier via minimizing the </a:t>
            </a:r>
            <a:r>
              <a:rPr lang="en-US" altLang="zh-CN" sz="2055" b="1"/>
              <a:t>mixed cross-entropy loss</a:t>
            </a:r>
            <a:endParaRPr lang="en-US" altLang="zh-CN" sz="2055" b="1"/>
          </a:p>
          <a:p>
            <a:pPr lvl="2"/>
            <a:endParaRPr lang="en-US" altLang="zh-CN" sz="1710"/>
          </a:p>
          <a:p>
            <a:pPr lvl="2"/>
            <a:endParaRPr lang="en-US" altLang="zh-CN" sz="1710"/>
          </a:p>
          <a:p>
            <a:pPr lvl="2"/>
            <a:endParaRPr lang="en-US" altLang="zh-CN" sz="1710"/>
          </a:p>
          <a:p>
            <a:pPr lvl="2"/>
            <a:r>
              <a:rPr lang="en-US" altLang="zh-CN" sz="1710"/>
              <a:t>First item: standard cross-entropy loss defined on clean samples</a:t>
            </a:r>
            <a:endParaRPr lang="en-US" altLang="zh-CN" sz="1710"/>
          </a:p>
          <a:p>
            <a:pPr lvl="2"/>
            <a:r>
              <a:rPr lang="en-US" altLang="zh-CN" sz="1710"/>
              <a:t>Second item: negative cross-entropy loss defined on poisoned samples</a:t>
            </a:r>
            <a:endParaRPr lang="en-US" altLang="zh-CN" sz="1710"/>
          </a:p>
          <a:p>
            <a:pPr marL="0" indent="0">
              <a:buNone/>
            </a:pPr>
            <a:endParaRPr lang="en-US" altLang="zh-CN" sz="2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727" t="4080" r="2124" b="1034"/>
          <a:stretch>
            <a:fillRect/>
          </a:stretch>
        </p:blipFill>
        <p:spPr>
          <a:xfrm>
            <a:off x="838200" y="1085215"/>
            <a:ext cx="3600000" cy="928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828" t="6183" r="1292" b="2822"/>
          <a:stretch>
            <a:fillRect/>
          </a:stretch>
        </p:blipFill>
        <p:spPr>
          <a:xfrm>
            <a:off x="2406015" y="2989580"/>
            <a:ext cx="7380000" cy="11270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740" t="13409" r="1943" b="5005"/>
          <a:stretch>
            <a:fillRect/>
          </a:stretch>
        </p:blipFill>
        <p:spPr>
          <a:xfrm>
            <a:off x="2496185" y="5469255"/>
            <a:ext cx="7200000" cy="665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US" altLang="zh-CN" sz="3200">
                <a:sym typeface="+mn-ea"/>
              </a:rPr>
              <a:t>D-ST Method: SD Module + ST Module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85215"/>
            <a:ext cx="10515600" cy="5400675"/>
          </a:xfrm>
        </p:spPr>
        <p:txBody>
          <a:bodyPr/>
          <a:lstStyle/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Effectiveness</a:t>
            </a:r>
            <a:endParaRPr lang="en-US" altLang="zh-CN" sz="2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3625" y="1148715"/>
            <a:ext cx="6480000" cy="2366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552" t="2849" r="1073"/>
          <a:stretch>
            <a:fillRect/>
          </a:stretch>
        </p:blipFill>
        <p:spPr>
          <a:xfrm>
            <a:off x="1123315" y="1250950"/>
            <a:ext cx="3600000" cy="21180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15" y="4279900"/>
            <a:ext cx="5400000" cy="2535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/>
          <a:lstStyle/>
          <a:p>
            <a:r>
              <a:rPr lang="en-US" altLang="zh-CN" sz="3200"/>
              <a:t>Backdoor Removal (BR) Module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85215"/>
            <a:ext cx="10515600" cy="6066155"/>
          </a:xfrm>
        </p:spPr>
        <p:txBody>
          <a:bodyPr/>
          <a:lstStyle/>
          <a:p>
            <a:r>
              <a:rPr lang="en-US" altLang="zh-CN" sz="2400">
                <a:sym typeface="+mn-ea"/>
              </a:rPr>
              <a:t>What does BR module do?</a:t>
            </a:r>
            <a:endParaRPr lang="en-US" altLang="zh-CN" sz="2400">
              <a:sym typeface="+mn-ea"/>
            </a:endParaRPr>
          </a:p>
          <a:p>
            <a:pPr lvl="1"/>
            <a:r>
              <a:rPr lang="en-US" altLang="zh-CN" sz="2055">
                <a:sym typeface="+mn-ea"/>
              </a:rPr>
              <a:t>Remove backdoor from a backdoored model</a:t>
            </a:r>
            <a:endParaRPr lang="en-US" altLang="zh-CN" sz="2055"/>
          </a:p>
          <a:p>
            <a:pPr fontAlgn="auto">
              <a:lnSpc>
                <a:spcPct val="140000"/>
              </a:lnSpc>
            </a:pPr>
            <a:r>
              <a:rPr lang="en-US" altLang="zh-CN" sz="2400">
                <a:sym typeface="+mn-ea"/>
              </a:rPr>
              <a:t>Background</a:t>
            </a:r>
            <a:endParaRPr lang="en-US" altLang="zh-CN" sz="2400">
              <a:sym typeface="+mn-ea"/>
            </a:endParaRPr>
          </a:p>
          <a:p>
            <a:pPr lvl="1"/>
            <a:r>
              <a:rPr lang="en-US" altLang="zh-CN" sz="2055">
                <a:sym typeface="+mn-ea"/>
              </a:rPr>
              <a:t>Pure unlearning </a:t>
            </a:r>
            <a:r>
              <a:rPr lang="en-US" altLang="zh-CN" sz="2055" b="1">
                <a:sym typeface="+mn-ea"/>
              </a:rPr>
              <a:t>degrades</a:t>
            </a:r>
            <a:r>
              <a:rPr lang="en-US" altLang="zh-CN" sz="2055">
                <a:sym typeface="+mn-ea"/>
              </a:rPr>
              <a:t> the performance on clean samples</a:t>
            </a:r>
            <a:endParaRPr lang="en-US" altLang="zh-CN" sz="2055"/>
          </a:p>
          <a:p>
            <a:pPr fontAlgn="auto">
              <a:lnSpc>
                <a:spcPct val="140000"/>
              </a:lnSpc>
            </a:pPr>
            <a:r>
              <a:rPr lang="en-US" altLang="zh-CN" sz="2400">
                <a:sym typeface="+mn-ea"/>
              </a:rPr>
              <a:t>Method</a:t>
            </a:r>
            <a:endParaRPr lang="en-US" altLang="zh-CN" sz="2400">
              <a:sym typeface="+mn-ea"/>
            </a:endParaRPr>
          </a:p>
          <a:p>
            <a:pPr lvl="1"/>
            <a:r>
              <a:rPr lang="en-US" altLang="zh-CN" sz="2055">
                <a:sym typeface="+mn-ea"/>
              </a:rPr>
              <a:t>An </a:t>
            </a:r>
            <a:r>
              <a:rPr lang="en-US" altLang="zh-CN" sz="2055" b="1">
                <a:sym typeface="+mn-ea"/>
              </a:rPr>
              <a:t>iterative</a:t>
            </a:r>
            <a:r>
              <a:rPr lang="en-US" altLang="zh-CN" sz="2055">
                <a:sym typeface="+mn-ea"/>
              </a:rPr>
              <a:t> learning algorithm</a:t>
            </a:r>
            <a:endParaRPr lang="en-US" altLang="zh-CN" sz="2055">
              <a:sym typeface="+mn-ea"/>
            </a:endParaRPr>
          </a:p>
          <a:p>
            <a:pPr lvl="2"/>
            <a:r>
              <a:rPr lang="en-US" altLang="zh-CN" sz="1710">
                <a:sym typeface="+mn-ea"/>
              </a:rPr>
              <a:t>Unlearning</a:t>
            </a:r>
            <a:endParaRPr lang="en-US" altLang="zh-CN" sz="1710">
              <a:sym typeface="+mn-ea"/>
            </a:endParaRPr>
          </a:p>
          <a:p>
            <a:pPr lvl="2"/>
            <a:endParaRPr lang="en-US" altLang="zh-CN" sz="1710">
              <a:sym typeface="+mn-ea"/>
            </a:endParaRPr>
          </a:p>
          <a:p>
            <a:pPr lvl="2"/>
            <a:endParaRPr lang="en-US" altLang="zh-CN" sz="1710">
              <a:sym typeface="+mn-ea"/>
            </a:endParaRPr>
          </a:p>
          <a:p>
            <a:pPr lvl="3"/>
            <a:endParaRPr lang="en-US" altLang="zh-CN" sz="1535">
              <a:sym typeface="+mn-ea"/>
            </a:endParaRPr>
          </a:p>
          <a:p>
            <a:pPr lvl="3"/>
            <a:r>
              <a:rPr lang="en-US" altLang="zh-CN" sz="1535">
                <a:sym typeface="+mn-ea"/>
              </a:rPr>
              <a:t>Aim to remove backdoor</a:t>
            </a:r>
            <a:endParaRPr lang="en-US" altLang="zh-CN" sz="1535">
              <a:sym typeface="+mn-ea"/>
            </a:endParaRPr>
          </a:p>
          <a:p>
            <a:pPr lvl="2" fontAlgn="auto">
              <a:lnSpc>
                <a:spcPct val="140000"/>
              </a:lnSpc>
            </a:pPr>
            <a:r>
              <a:rPr lang="en-US" altLang="zh-CN" sz="1710">
                <a:sym typeface="+mn-ea"/>
              </a:rPr>
              <a:t>Relearning</a:t>
            </a:r>
            <a:endParaRPr lang="en-US" altLang="zh-CN" sz="1710">
              <a:sym typeface="+mn-ea"/>
            </a:endParaRPr>
          </a:p>
          <a:p>
            <a:pPr lvl="2"/>
            <a:endParaRPr lang="en-US" altLang="zh-CN" sz="2000"/>
          </a:p>
          <a:p>
            <a:pPr marL="1371600" lvl="3" indent="0">
              <a:buNone/>
            </a:pPr>
            <a:endParaRPr lang="en-US" altLang="zh-CN" sz="1620"/>
          </a:p>
          <a:p>
            <a:pPr lvl="3"/>
            <a:endParaRPr lang="en-US" altLang="zh-CN" sz="1620"/>
          </a:p>
          <a:p>
            <a:pPr lvl="3"/>
            <a:r>
              <a:rPr lang="en-US" altLang="zh-CN" sz="1620"/>
              <a:t>Aim to recover performance on clean samples</a:t>
            </a:r>
            <a:endParaRPr lang="en-US" altLang="zh-CN" sz="162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522" r="2800" b="2320"/>
          <a:stretch>
            <a:fillRect/>
          </a:stretch>
        </p:blipFill>
        <p:spPr>
          <a:xfrm>
            <a:off x="7434580" y="1085215"/>
            <a:ext cx="4320000" cy="8889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586" t="11642" r="2314" b="1277"/>
          <a:stretch>
            <a:fillRect/>
          </a:stretch>
        </p:blipFill>
        <p:spPr>
          <a:xfrm>
            <a:off x="3936365" y="4146550"/>
            <a:ext cx="4320000" cy="7366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2562" t="12390" r="2673" b="3934"/>
          <a:stretch>
            <a:fillRect/>
          </a:stretch>
        </p:blipFill>
        <p:spPr>
          <a:xfrm>
            <a:off x="3936365" y="5800090"/>
            <a:ext cx="4320000" cy="6798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2625</Words>
  <Application>WPS 演示</Application>
  <PresentationFormat>宽屏</PresentationFormat>
  <Paragraphs>154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Calibri Light</vt:lpstr>
      <vt:lpstr>Helvetica Neue</vt:lpstr>
      <vt:lpstr>Calibri</vt:lpstr>
      <vt:lpstr>微软雅黑</vt:lpstr>
      <vt:lpstr>汉仪旗黑</vt:lpstr>
      <vt:lpstr>宋体</vt:lpstr>
      <vt:lpstr>Arial Unicode MS</vt:lpstr>
      <vt:lpstr>汉仪书宋二KW</vt:lpstr>
      <vt:lpstr>儷宋 Pro</vt:lpstr>
      <vt:lpstr>Times New Roman Regular</vt:lpstr>
      <vt:lpstr>Times New Roman Italic</vt:lpstr>
      <vt:lpstr>Times New Roman Bold</vt:lpstr>
      <vt:lpstr>Office 主题</vt:lpstr>
      <vt:lpstr>Effective Backdoor Defense by Exploiting Sensitivity of  Poisoned Samples</vt:lpstr>
      <vt:lpstr>Our work</vt:lpstr>
      <vt:lpstr>Outline</vt:lpstr>
      <vt:lpstr>Sample-Distinguishment (SD) Module</vt:lpstr>
      <vt:lpstr>Sample-Distinguishment (SD) Module</vt:lpstr>
      <vt:lpstr>two-stage Secure Training (ST) Module</vt:lpstr>
      <vt:lpstr>two-stage Secure Training (ST) Module</vt:lpstr>
      <vt:lpstr>D-ST Method: SD Module + ST Module</vt:lpstr>
      <vt:lpstr>Backdoor Removal (BR) Module</vt:lpstr>
      <vt:lpstr>D-BR Method: SD Module + BR Module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chenweixin</dc:creator>
  <cp:lastModifiedBy>2020214303</cp:lastModifiedBy>
  <cp:revision>28</cp:revision>
  <dcterms:created xsi:type="dcterms:W3CDTF">2022-10-19T03:06:32Z</dcterms:created>
  <dcterms:modified xsi:type="dcterms:W3CDTF">2022-10-19T03:06:32Z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718729898DB6F72835708F62F6B82CD9</vt:lpwstr>
  </property>
</Properties>
</file>